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0000101010101" charset="0"/>
      <p:regular r:id="rId14"/>
    </p:embeddedFont>
    <p:embeddedFont>
      <p:font typeface="메이플스토리" panose="02000300000000000000" pitchFamily="2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  <a:srgbClr val="FFFFFF"/>
    <a:srgbClr val="3B4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41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23" y="3143250"/>
            <a:ext cx="2240280" cy="19431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918341"/>
            <a:ext cx="7191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Project: </a:t>
            </a:r>
            <a:r>
              <a:rPr lang="en-US" sz="445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집콕(ZIPKOK)</a:t>
            </a:r>
            <a:endParaRPr lang="en-US" sz="44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3967283"/>
            <a:ext cx="7556421" cy="1119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발음이 쉽고 친근한 느낌의 '집콕'은 원하는 집을 정확히 '콕' 찍어준다는 이미지를 </a:t>
            </a:r>
            <a:r>
              <a:rPr lang="en-US" sz="3200" dirty="0" err="1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전달합니다</a:t>
            </a:r>
            <a:r>
              <a:rPr lang="en-US" sz="3200" dirty="0" smtClean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.</a:t>
            </a:r>
          </a:p>
          <a:p>
            <a:pPr marL="0" indent="0" algn="l">
              <a:buNone/>
            </a:pPr>
            <a:endParaRPr 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889428" y="6130787"/>
            <a:ext cx="2821548" cy="770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팀원: 김민규, </a:t>
            </a:r>
            <a:r>
              <a:rPr lang="en-US" sz="2800" dirty="0" err="1" smtClean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정지용</a:t>
            </a:r>
            <a:r>
              <a:rPr lang="en-US" sz="2800" dirty="0" smtClean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/>
            </a:r>
            <a:br>
              <a:rPr lang="en-US" sz="2800" dirty="0" smtClean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</a:br>
            <a:r>
              <a:rPr lang="en-US" sz="2800" dirty="0" err="1" smtClean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ssafy.blog</a:t>
            </a:r>
            <a:endParaRPr 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-1360073" y="-101600"/>
            <a:ext cx="14742246" cy="8490860"/>
            <a:chOff x="-779503" y="2"/>
            <a:chExt cx="14742246" cy="8387388"/>
          </a:xfrm>
        </p:grpSpPr>
        <p:sp>
          <p:nvSpPr>
            <p:cNvPr id="21" name="직사각형 20"/>
            <p:cNvSpPr/>
            <p:nvPr/>
          </p:nvSpPr>
          <p:spPr>
            <a:xfrm>
              <a:off x="-779503" y="6191"/>
              <a:ext cx="14630400" cy="82296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5146248" y="-429105"/>
              <a:ext cx="8387388" cy="9245602"/>
            </a:xfrm>
            <a:prstGeom prst="rect">
              <a:avLst/>
            </a:prstGeom>
            <a:gradFill>
              <a:gsLst>
                <a:gs pos="100000">
                  <a:srgbClr val="FAFFFA">
                    <a:alpha val="0"/>
                  </a:srgbClr>
                </a:gs>
                <a:gs pos="81000">
                  <a:srgbClr val="FAFFF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" name="Text 0"/>
          <p:cNvSpPr/>
          <p:nvPr/>
        </p:nvSpPr>
        <p:spPr>
          <a:xfrm>
            <a:off x="6280190" y="13631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 smtClean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기능-관리-</a:t>
            </a:r>
            <a:r>
              <a:rPr lang="en-US" sz="4400" b="1" dirty="0" err="1" smtClean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추천</a:t>
            </a:r>
            <a:endParaRPr lang="en-US" sz="44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0190" y="2667238"/>
            <a:ext cx="730806" cy="5845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06986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커뮤니티 기능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088130"/>
            <a:ext cx="2149554" cy="7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투자정보, 리뷰, Q&amp;A 등의 게시판 운영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4903351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게시글 작성, 조회, 수정, 삭제 기능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80190" y="5708452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활발한 댓글 시스템 제공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90767" y="2667238"/>
            <a:ext cx="743426" cy="5947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990767" y="3517106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마이페이지 관리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990767" y="4098250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이름 및 비밀번호 등 개인정보 수정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990767" y="4903351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즐겨찾기 목록 조회 및 효과적 관리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701343" y="2667238"/>
            <a:ext cx="617458" cy="6174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01343" y="3539847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추천 매물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1701343" y="4120991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역세권 및 신혼부부 맞춤 매물 추천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1701343" y="4926092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최근 거래 동향을 실시간 반영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1701343" y="5731193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사용자 관심 기반 맞춤형 매물 소개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37867" y="3623733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영상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7465218" y="4106707"/>
            <a:ext cx="680400" cy="45719"/>
          </a:xfrm>
          <a:prstGeom prst="roundRect">
            <a:avLst>
              <a:gd name="adj" fmla="val 1446030"/>
            </a:avLst>
          </a:prstGeom>
          <a:solidFill>
            <a:srgbClr val="CED9CE"/>
          </a:solidFill>
          <a:ln/>
        </p:spPr>
      </p:sp>
      <p:sp>
        <p:nvSpPr>
          <p:cNvPr id="55" name="Shape 6"/>
          <p:cNvSpPr/>
          <p:nvPr/>
        </p:nvSpPr>
        <p:spPr>
          <a:xfrm>
            <a:off x="7465218" y="2263141"/>
            <a:ext cx="680400" cy="45719"/>
          </a:xfrm>
          <a:prstGeom prst="roundRect">
            <a:avLst>
              <a:gd name="adj" fmla="val 1446030"/>
            </a:avLst>
          </a:prstGeom>
          <a:solidFill>
            <a:srgbClr val="CED9CE"/>
          </a:solidFill>
          <a:ln/>
        </p:spPr>
      </p:sp>
      <p:sp>
        <p:nvSpPr>
          <p:cNvPr id="56" name="Shape 6"/>
          <p:cNvSpPr/>
          <p:nvPr/>
        </p:nvSpPr>
        <p:spPr>
          <a:xfrm>
            <a:off x="7465218" y="5965640"/>
            <a:ext cx="680400" cy="45719"/>
          </a:xfrm>
          <a:prstGeom prst="roundRect">
            <a:avLst>
              <a:gd name="adj" fmla="val 1446030"/>
            </a:avLst>
          </a:prstGeom>
          <a:solidFill>
            <a:srgbClr val="CED9CE"/>
          </a:solidFill>
          <a:ln/>
        </p:spPr>
      </p:sp>
      <p:sp>
        <p:nvSpPr>
          <p:cNvPr id="58" name="Shape 6"/>
          <p:cNvSpPr/>
          <p:nvPr/>
        </p:nvSpPr>
        <p:spPr>
          <a:xfrm>
            <a:off x="6419789" y="5040064"/>
            <a:ext cx="680400" cy="45719"/>
          </a:xfrm>
          <a:prstGeom prst="roundRect">
            <a:avLst>
              <a:gd name="adj" fmla="val 1446030"/>
            </a:avLst>
          </a:prstGeom>
          <a:solidFill>
            <a:srgbClr val="CED9CE"/>
          </a:solidFill>
          <a:ln/>
        </p:spPr>
      </p:sp>
      <p:sp>
        <p:nvSpPr>
          <p:cNvPr id="59" name="Shape 6"/>
          <p:cNvSpPr/>
          <p:nvPr/>
        </p:nvSpPr>
        <p:spPr>
          <a:xfrm>
            <a:off x="6408215" y="6864349"/>
            <a:ext cx="680400" cy="45719"/>
          </a:xfrm>
          <a:prstGeom prst="roundRect">
            <a:avLst>
              <a:gd name="adj" fmla="val 1446030"/>
            </a:avLst>
          </a:prstGeom>
          <a:solidFill>
            <a:srgbClr val="CED9CE"/>
          </a:solidFill>
          <a:ln/>
        </p:spPr>
      </p:sp>
      <p:sp>
        <p:nvSpPr>
          <p:cNvPr id="60" name="Shape 6"/>
          <p:cNvSpPr/>
          <p:nvPr/>
        </p:nvSpPr>
        <p:spPr>
          <a:xfrm>
            <a:off x="6408215" y="3188756"/>
            <a:ext cx="680400" cy="45719"/>
          </a:xfrm>
          <a:prstGeom prst="roundRect">
            <a:avLst>
              <a:gd name="adj" fmla="val 1446030"/>
            </a:avLst>
          </a:prstGeom>
          <a:solidFill>
            <a:srgbClr val="CED9CE"/>
          </a:solidFill>
          <a:ln/>
        </p:spPr>
      </p:sp>
      <p:sp>
        <p:nvSpPr>
          <p:cNvPr id="61" name="Shape 6"/>
          <p:cNvSpPr/>
          <p:nvPr/>
        </p:nvSpPr>
        <p:spPr>
          <a:xfrm>
            <a:off x="6408215" y="1308261"/>
            <a:ext cx="680400" cy="45719"/>
          </a:xfrm>
          <a:prstGeom prst="roundRect">
            <a:avLst>
              <a:gd name="adj" fmla="val 1446030"/>
            </a:avLst>
          </a:prstGeom>
          <a:solidFill>
            <a:srgbClr val="CED9CE"/>
          </a:solidFill>
          <a:ln/>
        </p:spPr>
      </p:sp>
      <p:sp>
        <p:nvSpPr>
          <p:cNvPr id="3" name="Shape 1"/>
          <p:cNvSpPr/>
          <p:nvPr/>
        </p:nvSpPr>
        <p:spPr>
          <a:xfrm>
            <a:off x="7288894" y="1208961"/>
            <a:ext cx="45719" cy="5701107"/>
          </a:xfrm>
          <a:prstGeom prst="roundRect">
            <a:avLst>
              <a:gd name="adj" fmla="val 1446030"/>
            </a:avLst>
          </a:prstGeom>
          <a:solidFill>
            <a:srgbClr val="CED9CE"/>
          </a:solidFill>
          <a:ln/>
        </p:spPr>
      </p:sp>
      <p:grpSp>
        <p:nvGrpSpPr>
          <p:cNvPr id="51" name="그룹 50"/>
          <p:cNvGrpSpPr/>
          <p:nvPr/>
        </p:nvGrpSpPr>
        <p:grpSpPr>
          <a:xfrm>
            <a:off x="7061041" y="1082277"/>
            <a:ext cx="511200" cy="511200"/>
            <a:chOff x="7149941" y="1158478"/>
            <a:chExt cx="330518" cy="330517"/>
          </a:xfrm>
        </p:grpSpPr>
        <p:sp>
          <p:nvSpPr>
            <p:cNvPr id="5" name="Shape 3"/>
            <p:cNvSpPr/>
            <p:nvPr/>
          </p:nvSpPr>
          <p:spPr>
            <a:xfrm>
              <a:off x="7149941" y="1158478"/>
              <a:ext cx="330518" cy="330517"/>
            </a:xfrm>
            <a:prstGeom prst="roundRect">
              <a:avLst>
                <a:gd name="adj" fmla="val 66676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1270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5067" y="1186041"/>
              <a:ext cx="220266" cy="275392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256361" y="1208961"/>
            <a:ext cx="6066592" cy="552568"/>
            <a:chOff x="514112" y="1208961"/>
            <a:chExt cx="6066592" cy="552568"/>
          </a:xfrm>
        </p:grpSpPr>
        <p:sp>
          <p:nvSpPr>
            <p:cNvPr id="7" name="Text 4"/>
            <p:cNvSpPr/>
            <p:nvPr/>
          </p:nvSpPr>
          <p:spPr>
            <a:xfrm>
              <a:off x="4744283" y="1208961"/>
              <a:ext cx="1836420" cy="2294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800"/>
                </a:lnSpc>
                <a:buNone/>
              </a:pPr>
              <a:r>
                <a:rPr lang="en-US" sz="2400" b="1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 Bold" pitchFamily="34" charset="-120"/>
                </a:rPr>
                <a:t>서비스 개요</a:t>
              </a:r>
              <a:endParaRPr 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514112" y="1526500"/>
              <a:ext cx="6066592" cy="235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850"/>
                </a:lnSpc>
                <a:buNone/>
              </a:pPr>
              <a:r>
                <a:rPr lang="en-US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" pitchFamily="34" charset="-120"/>
                </a:rPr>
                <a:t>핵심적인 서비스 내용을 간략히 소개합니다.</a:t>
              </a:r>
              <a:endParaRPr 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061041" y="2007301"/>
            <a:ext cx="511200" cy="511200"/>
            <a:chOff x="7149941" y="2039779"/>
            <a:chExt cx="330518" cy="330517"/>
          </a:xfrm>
        </p:grpSpPr>
        <p:sp>
          <p:nvSpPr>
            <p:cNvPr id="10" name="Shape 7"/>
            <p:cNvSpPr/>
            <p:nvPr/>
          </p:nvSpPr>
          <p:spPr>
            <a:xfrm>
              <a:off x="7149941" y="2039779"/>
              <a:ext cx="330518" cy="330517"/>
            </a:xfrm>
            <a:prstGeom prst="roundRect">
              <a:avLst>
                <a:gd name="adj" fmla="val 66676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1270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11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5067" y="2067342"/>
              <a:ext cx="220266" cy="275392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8267586" y="2171285"/>
            <a:ext cx="6066592" cy="552569"/>
            <a:chOff x="8049697" y="2090261"/>
            <a:chExt cx="6066592" cy="552569"/>
          </a:xfrm>
        </p:grpSpPr>
        <p:sp>
          <p:nvSpPr>
            <p:cNvPr id="12" name="Text 8"/>
            <p:cNvSpPr/>
            <p:nvPr/>
          </p:nvSpPr>
          <p:spPr>
            <a:xfrm>
              <a:off x="8049697" y="2090261"/>
              <a:ext cx="1836420" cy="2294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ko-KR" altLang="en-US" sz="2400" b="1" dirty="0" smtClean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 Bold" pitchFamily="34" charset="-120"/>
                </a:rPr>
                <a:t>프로젝트 개발 일정</a:t>
              </a:r>
              <a:endParaRPr 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3" name="Text 9"/>
            <p:cNvSpPr/>
            <p:nvPr/>
          </p:nvSpPr>
          <p:spPr>
            <a:xfrm>
              <a:off x="8049697" y="2407801"/>
              <a:ext cx="6066592" cy="235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ko-KR" altLang="en-US" dirty="0" smtClean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" pitchFamily="34" charset="-120"/>
                </a:rPr>
                <a:t>프로젝트 개발 과정과 내용을 보여줍니다</a:t>
              </a:r>
              <a:r>
                <a:rPr lang="en-US" altLang="ko-KR" dirty="0" smtClean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" pitchFamily="34" charset="-120"/>
                </a:rPr>
                <a:t>.</a:t>
              </a:r>
              <a:endParaRPr 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061041" y="2932325"/>
            <a:ext cx="511200" cy="511200"/>
            <a:chOff x="7149941" y="2799517"/>
            <a:chExt cx="330518" cy="330517"/>
          </a:xfrm>
        </p:grpSpPr>
        <p:sp>
          <p:nvSpPr>
            <p:cNvPr id="15" name="Shape 11"/>
            <p:cNvSpPr/>
            <p:nvPr/>
          </p:nvSpPr>
          <p:spPr>
            <a:xfrm>
              <a:off x="7149941" y="2799517"/>
              <a:ext cx="330518" cy="330517"/>
            </a:xfrm>
            <a:prstGeom prst="roundRect">
              <a:avLst>
                <a:gd name="adj" fmla="val 66676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1270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16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5067" y="2827080"/>
              <a:ext cx="220266" cy="275392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>
            <a:off x="256361" y="3104642"/>
            <a:ext cx="6066592" cy="552569"/>
            <a:chOff x="514112" y="2849999"/>
            <a:chExt cx="6066592" cy="552569"/>
          </a:xfrm>
        </p:grpSpPr>
        <p:sp>
          <p:nvSpPr>
            <p:cNvPr id="17" name="Text 12"/>
            <p:cNvSpPr/>
            <p:nvPr/>
          </p:nvSpPr>
          <p:spPr>
            <a:xfrm>
              <a:off x="4744283" y="2849999"/>
              <a:ext cx="1836420" cy="2294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800"/>
                </a:lnSpc>
                <a:buNone/>
              </a:pPr>
              <a:r>
                <a:rPr lang="en-US" sz="2400" b="1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 Bold" pitchFamily="34" charset="-120"/>
                </a:rPr>
                <a:t>주요 기능 흐름</a:t>
              </a:r>
              <a:endParaRPr 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Text 13"/>
            <p:cNvSpPr/>
            <p:nvPr/>
          </p:nvSpPr>
          <p:spPr>
            <a:xfrm>
              <a:off x="514112" y="3167539"/>
              <a:ext cx="6066592" cy="235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850"/>
                </a:lnSpc>
                <a:buNone/>
              </a:pPr>
              <a:r>
                <a:rPr lang="en-US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" pitchFamily="34" charset="-120"/>
                </a:rPr>
                <a:t>각 핵심 기능의 상세한 작동 단계를 보여줍니다.</a:t>
              </a:r>
              <a:endParaRPr 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061041" y="3857349"/>
            <a:ext cx="511200" cy="511200"/>
            <a:chOff x="7149941" y="3559254"/>
            <a:chExt cx="330518" cy="330517"/>
          </a:xfrm>
        </p:grpSpPr>
        <p:sp>
          <p:nvSpPr>
            <p:cNvPr id="20" name="Shape 15"/>
            <p:cNvSpPr/>
            <p:nvPr/>
          </p:nvSpPr>
          <p:spPr>
            <a:xfrm>
              <a:off x="7149941" y="3559254"/>
              <a:ext cx="330518" cy="330517"/>
            </a:xfrm>
            <a:prstGeom prst="roundRect">
              <a:avLst>
                <a:gd name="adj" fmla="val 66676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1270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21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5067" y="3586817"/>
              <a:ext cx="220266" cy="275392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8267586" y="4014851"/>
            <a:ext cx="6066592" cy="552569"/>
            <a:chOff x="8049697" y="3609737"/>
            <a:chExt cx="6066592" cy="552569"/>
          </a:xfrm>
        </p:grpSpPr>
        <p:sp>
          <p:nvSpPr>
            <p:cNvPr id="22" name="Text 16"/>
            <p:cNvSpPr/>
            <p:nvPr/>
          </p:nvSpPr>
          <p:spPr>
            <a:xfrm>
              <a:off x="8049697" y="3609737"/>
              <a:ext cx="1836420" cy="2294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2400" b="1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 Bold" pitchFamily="34" charset="-120"/>
                </a:rPr>
                <a:t>지도 기반 매물 탐색</a:t>
              </a:r>
              <a:endParaRPr 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3" name="Text 17"/>
            <p:cNvSpPr/>
            <p:nvPr/>
          </p:nvSpPr>
          <p:spPr>
            <a:xfrm>
              <a:off x="8049697" y="3927277"/>
              <a:ext cx="6066592" cy="235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" pitchFamily="34" charset="-120"/>
                </a:rPr>
                <a:t>지도를 통해 편리하게 매물을 찾아보는 방법을 제시합니다.</a:t>
              </a:r>
              <a:endParaRPr 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061041" y="4782373"/>
            <a:ext cx="511200" cy="511200"/>
            <a:chOff x="7149941" y="4318992"/>
            <a:chExt cx="330518" cy="330517"/>
          </a:xfrm>
        </p:grpSpPr>
        <p:sp>
          <p:nvSpPr>
            <p:cNvPr id="25" name="Shape 19"/>
            <p:cNvSpPr/>
            <p:nvPr/>
          </p:nvSpPr>
          <p:spPr>
            <a:xfrm>
              <a:off x="7149941" y="4318992"/>
              <a:ext cx="330518" cy="330517"/>
            </a:xfrm>
            <a:prstGeom prst="roundRect">
              <a:avLst>
                <a:gd name="adj" fmla="val 66676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1270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26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5067" y="4346555"/>
              <a:ext cx="220266" cy="275392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267935" y="4948208"/>
            <a:ext cx="6066592" cy="552568"/>
            <a:chOff x="514112" y="4369475"/>
            <a:chExt cx="6066592" cy="552568"/>
          </a:xfrm>
        </p:grpSpPr>
        <p:sp>
          <p:nvSpPr>
            <p:cNvPr id="27" name="Text 20"/>
            <p:cNvSpPr/>
            <p:nvPr/>
          </p:nvSpPr>
          <p:spPr>
            <a:xfrm>
              <a:off x="4744283" y="4369475"/>
              <a:ext cx="1836420" cy="2294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800"/>
                </a:lnSpc>
                <a:buNone/>
              </a:pPr>
              <a:r>
                <a:rPr lang="en-US" sz="2400" b="1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 Bold" pitchFamily="34" charset="-120"/>
                </a:rPr>
                <a:t>AI 챗봇 상담</a:t>
              </a:r>
              <a:endParaRPr 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8" name="Text 21"/>
            <p:cNvSpPr/>
            <p:nvPr/>
          </p:nvSpPr>
          <p:spPr>
            <a:xfrm>
              <a:off x="514112" y="4687014"/>
              <a:ext cx="6066592" cy="235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850"/>
                </a:lnSpc>
                <a:buNone/>
              </a:pPr>
              <a:r>
                <a:rPr lang="en-US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" pitchFamily="34" charset="-120"/>
                </a:rPr>
                <a:t>인공지능 챗봇이 제공하는 맞춤형 상담을 안내합니다.</a:t>
              </a:r>
              <a:endParaRPr 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061041" y="5707397"/>
            <a:ext cx="511200" cy="511200"/>
            <a:chOff x="7149941" y="5078730"/>
            <a:chExt cx="330518" cy="330517"/>
          </a:xfrm>
        </p:grpSpPr>
        <p:sp>
          <p:nvSpPr>
            <p:cNvPr id="30" name="Shape 23"/>
            <p:cNvSpPr/>
            <p:nvPr/>
          </p:nvSpPr>
          <p:spPr>
            <a:xfrm>
              <a:off x="7149941" y="5078730"/>
              <a:ext cx="330518" cy="330517"/>
            </a:xfrm>
            <a:prstGeom prst="roundRect">
              <a:avLst>
                <a:gd name="adj" fmla="val 66676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1270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31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05067" y="5106293"/>
              <a:ext cx="220266" cy="275392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8267586" y="5869994"/>
            <a:ext cx="6066592" cy="552568"/>
            <a:chOff x="8049697" y="5129213"/>
            <a:chExt cx="6066592" cy="552568"/>
          </a:xfrm>
        </p:grpSpPr>
        <p:sp>
          <p:nvSpPr>
            <p:cNvPr id="32" name="Text 24"/>
            <p:cNvSpPr/>
            <p:nvPr/>
          </p:nvSpPr>
          <p:spPr>
            <a:xfrm>
              <a:off x="8049697" y="5129213"/>
              <a:ext cx="1836420" cy="2294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2400" b="1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 Bold" pitchFamily="34" charset="-120"/>
                </a:rPr>
                <a:t>기능관리추천</a:t>
              </a:r>
              <a:endParaRPr 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3" name="Text 25"/>
            <p:cNvSpPr/>
            <p:nvPr/>
          </p:nvSpPr>
          <p:spPr>
            <a:xfrm>
              <a:off x="8049697" y="5446752"/>
              <a:ext cx="6066592" cy="235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" pitchFamily="34" charset="-120"/>
                </a:rPr>
                <a:t>사용자 맞춤형 기능 관리 및 추천 시스템을 소개합니다.</a:t>
              </a:r>
              <a:endParaRPr 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7061041" y="6632420"/>
            <a:ext cx="511200" cy="511200"/>
            <a:chOff x="7149941" y="6598206"/>
            <a:chExt cx="330518" cy="330517"/>
          </a:xfrm>
        </p:grpSpPr>
        <p:sp>
          <p:nvSpPr>
            <p:cNvPr id="40" name="Shape 31"/>
            <p:cNvSpPr/>
            <p:nvPr/>
          </p:nvSpPr>
          <p:spPr>
            <a:xfrm>
              <a:off x="7149941" y="6598206"/>
              <a:ext cx="330518" cy="330517"/>
            </a:xfrm>
            <a:prstGeom prst="roundRect">
              <a:avLst>
                <a:gd name="adj" fmla="val 66676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1270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41" name="Image 7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05067" y="6625769"/>
              <a:ext cx="220266" cy="275392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256360" y="6597263"/>
            <a:ext cx="6066592" cy="558165"/>
            <a:chOff x="8049697" y="6643092"/>
            <a:chExt cx="6066592" cy="558165"/>
          </a:xfrm>
        </p:grpSpPr>
        <p:sp>
          <p:nvSpPr>
            <p:cNvPr id="42" name="Text 32"/>
            <p:cNvSpPr/>
            <p:nvPr/>
          </p:nvSpPr>
          <p:spPr>
            <a:xfrm>
              <a:off x="12279869" y="6643092"/>
              <a:ext cx="1836420" cy="22943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800"/>
                </a:lnSpc>
                <a:buNone/>
              </a:pPr>
              <a:r>
                <a:rPr lang="en-US" sz="2400" b="1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 Bold" pitchFamily="34" charset="-120"/>
                </a:rPr>
                <a:t>영상</a:t>
              </a:r>
              <a:endParaRPr 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3" name="Text 33"/>
            <p:cNvSpPr/>
            <p:nvPr/>
          </p:nvSpPr>
          <p:spPr>
            <a:xfrm>
              <a:off x="8049697" y="6966228"/>
              <a:ext cx="6066592" cy="2350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850"/>
                </a:lnSpc>
                <a:buNone/>
              </a:pPr>
              <a:r>
                <a:rPr lang="en-US" dirty="0">
                  <a:solidFill>
                    <a:srgbClr val="405449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Inter" pitchFamily="34" charset="-120"/>
                </a:rPr>
                <a:t>집콕 서비스의 실제 작동 모습을 영상으로 시연합니다.</a:t>
              </a:r>
              <a:endParaRPr 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44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4730" y="7656844"/>
            <a:ext cx="1838848" cy="547807"/>
          </a:xfrm>
          <a:prstGeom prst="rect">
            <a:avLst/>
          </a:prstGeom>
        </p:spPr>
      </p:pic>
      <p:sp>
        <p:nvSpPr>
          <p:cNvPr id="52" name="Text 0"/>
          <p:cNvSpPr/>
          <p:nvPr/>
        </p:nvSpPr>
        <p:spPr>
          <a:xfrm>
            <a:off x="465889" y="13062"/>
            <a:ext cx="4630644" cy="134647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00" b="1" dirty="0" smtClean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  <a:endParaRPr lang="en-US" sz="4450" dirty="0">
              <a:solidFill>
                <a:srgbClr val="3B454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299959" y="1896308"/>
            <a:ext cx="45719" cy="4139089"/>
          </a:xfrm>
          <a:prstGeom prst="roundRect">
            <a:avLst>
              <a:gd name="adj" fmla="val 1116279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136219"/>
            <a:ext cx="680442" cy="46800"/>
          </a:xfrm>
          <a:prstGeom prst="roundRect">
            <a:avLst>
              <a:gd name="adj" fmla="val 1116279"/>
            </a:avLst>
          </a:prstGeom>
          <a:solidFill>
            <a:srgbClr val="CED9CE"/>
          </a:solidFill>
          <a:ln/>
        </p:spPr>
      </p:sp>
      <p:grpSp>
        <p:nvGrpSpPr>
          <p:cNvPr id="26" name="그룹 25"/>
          <p:cNvGrpSpPr/>
          <p:nvPr/>
        </p:nvGrpSpPr>
        <p:grpSpPr>
          <a:xfrm>
            <a:off x="7060049" y="1896308"/>
            <a:ext cx="510302" cy="510302"/>
            <a:chOff x="7060049" y="1896308"/>
            <a:chExt cx="510302" cy="510302"/>
          </a:xfrm>
        </p:grpSpPr>
        <p:sp>
          <p:nvSpPr>
            <p:cNvPr id="5" name="Shape 3"/>
            <p:cNvSpPr/>
            <p:nvPr/>
          </p:nvSpPr>
          <p:spPr>
            <a:xfrm>
              <a:off x="7060049" y="1896308"/>
              <a:ext cx="510302" cy="510302"/>
            </a:xfrm>
            <a:prstGeom prst="roundRect">
              <a:avLst>
                <a:gd name="adj" fmla="val 66675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2032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5119" y="1938814"/>
              <a:ext cx="340162" cy="425291"/>
            </a:xfrm>
            <a:prstGeom prst="rect">
              <a:avLst/>
            </a:prstGeom>
          </p:spPr>
        </p:pic>
      </p:grpSp>
      <p:sp>
        <p:nvSpPr>
          <p:cNvPr id="7" name="Text 4"/>
          <p:cNvSpPr/>
          <p:nvPr/>
        </p:nvSpPr>
        <p:spPr>
          <a:xfrm>
            <a:off x="3345894" y="1974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초기 시스템 구축</a:t>
            </a:r>
            <a:endParaRPr 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2224" y="2519937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데이터 준비, AI 챗봇 연동 및 지도 기능 초기 개발 진행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39871" y="3497104"/>
            <a:ext cx="680442" cy="46800"/>
          </a:xfrm>
          <a:prstGeom prst="roundRect">
            <a:avLst>
              <a:gd name="adj" fmla="val 1116279"/>
            </a:avLst>
          </a:prstGeom>
          <a:solidFill>
            <a:srgbClr val="CED9CE"/>
          </a:solidFill>
          <a:ln/>
        </p:spPr>
      </p:sp>
      <p:grpSp>
        <p:nvGrpSpPr>
          <p:cNvPr id="27" name="그룹 26"/>
          <p:cNvGrpSpPr/>
          <p:nvPr/>
        </p:nvGrpSpPr>
        <p:grpSpPr>
          <a:xfrm>
            <a:off x="7060049" y="3257193"/>
            <a:ext cx="510302" cy="510302"/>
            <a:chOff x="7060049" y="3257193"/>
            <a:chExt cx="510302" cy="510302"/>
          </a:xfrm>
        </p:grpSpPr>
        <p:sp>
          <p:nvSpPr>
            <p:cNvPr id="10" name="Shape 7"/>
            <p:cNvSpPr/>
            <p:nvPr/>
          </p:nvSpPr>
          <p:spPr>
            <a:xfrm>
              <a:off x="7060049" y="3257193"/>
              <a:ext cx="510302" cy="510302"/>
            </a:xfrm>
            <a:prstGeom prst="roundRect">
              <a:avLst>
                <a:gd name="adj" fmla="val 66675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2032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11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5119" y="3299698"/>
              <a:ext cx="340162" cy="425291"/>
            </a:xfrm>
            <a:prstGeom prst="rect">
              <a:avLst/>
            </a:prstGeom>
          </p:spPr>
        </p:pic>
      </p:grpSp>
      <p:sp>
        <p:nvSpPr>
          <p:cNvPr id="12" name="Text 8"/>
          <p:cNvSpPr/>
          <p:nvPr/>
        </p:nvSpPr>
        <p:spPr>
          <a:xfrm>
            <a:off x="8449270" y="3335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핵심 기능 개발</a:t>
            </a:r>
            <a:endParaRPr 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449270" y="3825478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로그인, 매물 검색, 추천 등 주요 기능 구현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410087" y="4670108"/>
            <a:ext cx="680442" cy="46800"/>
          </a:xfrm>
          <a:prstGeom prst="roundRect">
            <a:avLst>
              <a:gd name="adj" fmla="val 1116279"/>
            </a:avLst>
          </a:prstGeom>
          <a:solidFill>
            <a:srgbClr val="CED9CE"/>
          </a:solidFill>
          <a:ln/>
        </p:spPr>
      </p:sp>
      <p:grpSp>
        <p:nvGrpSpPr>
          <p:cNvPr id="28" name="그룹 27"/>
          <p:cNvGrpSpPr/>
          <p:nvPr/>
        </p:nvGrpSpPr>
        <p:grpSpPr>
          <a:xfrm>
            <a:off x="7060049" y="4430197"/>
            <a:ext cx="510302" cy="510302"/>
            <a:chOff x="7060049" y="4430197"/>
            <a:chExt cx="510302" cy="510302"/>
          </a:xfrm>
        </p:grpSpPr>
        <p:sp>
          <p:nvSpPr>
            <p:cNvPr id="15" name="Shape 11"/>
            <p:cNvSpPr/>
            <p:nvPr/>
          </p:nvSpPr>
          <p:spPr>
            <a:xfrm>
              <a:off x="7060049" y="4430197"/>
              <a:ext cx="510302" cy="510302"/>
            </a:xfrm>
            <a:prstGeom prst="roundRect">
              <a:avLst>
                <a:gd name="adj" fmla="val 66675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2032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16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5119" y="4472702"/>
              <a:ext cx="340162" cy="425291"/>
            </a:xfrm>
            <a:prstGeom prst="rect">
              <a:avLst/>
            </a:prstGeom>
          </p:spPr>
        </p:pic>
      </p:grpSp>
      <p:sp>
        <p:nvSpPr>
          <p:cNvPr id="17" name="Text 12"/>
          <p:cNvSpPr/>
          <p:nvPr/>
        </p:nvSpPr>
        <p:spPr>
          <a:xfrm>
            <a:off x="3345894" y="4508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기능 고도화 및 개선</a:t>
            </a:r>
            <a:endParaRPr 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793790" y="4998482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AI 상담, 커뮤니티, 마이페이지를 추가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539871" y="5843111"/>
            <a:ext cx="680442" cy="46800"/>
          </a:xfrm>
          <a:prstGeom prst="roundRect">
            <a:avLst>
              <a:gd name="adj" fmla="val 1116279"/>
            </a:avLst>
          </a:prstGeom>
          <a:solidFill>
            <a:srgbClr val="CED9CE"/>
          </a:solidFill>
          <a:ln/>
        </p:spPr>
      </p:sp>
      <p:grpSp>
        <p:nvGrpSpPr>
          <p:cNvPr id="29" name="그룹 28"/>
          <p:cNvGrpSpPr/>
          <p:nvPr/>
        </p:nvGrpSpPr>
        <p:grpSpPr>
          <a:xfrm>
            <a:off x="7060049" y="5603200"/>
            <a:ext cx="510302" cy="510302"/>
            <a:chOff x="7060049" y="5603200"/>
            <a:chExt cx="510302" cy="510302"/>
          </a:xfrm>
        </p:grpSpPr>
        <p:sp>
          <p:nvSpPr>
            <p:cNvPr id="20" name="Shape 15"/>
            <p:cNvSpPr/>
            <p:nvPr/>
          </p:nvSpPr>
          <p:spPr>
            <a:xfrm>
              <a:off x="7060049" y="5603200"/>
              <a:ext cx="510302" cy="510302"/>
            </a:xfrm>
            <a:prstGeom prst="roundRect">
              <a:avLst>
                <a:gd name="adj" fmla="val 66675"/>
              </a:avLst>
            </a:prstGeom>
            <a:solidFill>
              <a:srgbClr val="E8F3E8"/>
            </a:solidFill>
            <a:ln w="7620">
              <a:solidFill>
                <a:srgbClr val="CED9CE"/>
              </a:solidFill>
              <a:prstDash val="solid"/>
            </a:ln>
            <a:effectLst>
              <a:outerShdw dist="20320" dir="2700000" algn="bl" rotWithShape="0">
                <a:srgbClr val="CED9CE">
                  <a:alpha val="100000"/>
                </a:srgbClr>
              </a:outerShdw>
            </a:effectLst>
          </p:spPr>
        </p:sp>
        <p:pic>
          <p:nvPicPr>
            <p:cNvPr id="21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5119" y="5645706"/>
              <a:ext cx="340162" cy="425291"/>
            </a:xfrm>
            <a:prstGeom prst="rect">
              <a:avLst/>
            </a:prstGeom>
          </p:spPr>
        </p:pic>
      </p:grpSp>
      <p:sp>
        <p:nvSpPr>
          <p:cNvPr id="22" name="Text 16"/>
          <p:cNvSpPr/>
          <p:nvPr/>
        </p:nvSpPr>
        <p:spPr>
          <a:xfrm>
            <a:off x="8449270" y="5681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최종 점검 및 준비</a:t>
            </a:r>
            <a:endParaRPr 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8449270" y="6171486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시연 영상과 발표 자료를 준비, 최종 배포 환경 최적화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1552" y="7656844"/>
            <a:ext cx="1838848" cy="547807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65889" y="13062"/>
            <a:ext cx="4630644" cy="134647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</a:t>
            </a:r>
            <a:r>
              <a:rPr lang="en-US" altLang="ko-KR" sz="44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</a:t>
            </a:r>
            <a:r>
              <a:rPr lang="en-US" altLang="ko-KR" sz="44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</a:t>
            </a:r>
            <a:endParaRPr lang="ko-KR" altLang="ko-KR" sz="8800" dirty="0">
              <a:solidFill>
                <a:srgbClr val="3B4540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1899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김민규</a:t>
            </a:r>
            <a:endParaRPr 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806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User Management with PINIA, JWT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9228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Spring AI Tool + OpenAI API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3650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KAKAO MAP API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807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NAVER NEWS API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2494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V World API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46916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Chart JS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1899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정지용</a:t>
            </a:r>
            <a:endParaRPr 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24806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Main Frontend Theme Build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29228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커뮤니티 기능 개발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33650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추천 매물 시스템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99521" y="3807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마이페이지 구현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99521" y="42494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매물 정보 상세조회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99521" y="46916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Caffeine 캐싱을 통한 쿼리 성능 최적화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552" y="7656844"/>
            <a:ext cx="1838848" cy="547807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65889" y="13062"/>
            <a:ext cx="4630644" cy="134647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개인별</a:t>
            </a:r>
            <a:r>
              <a:rPr lang="en-US" altLang="ko-KR" sz="44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r>
              <a:rPr lang="en-US" altLang="ko-KR" sz="44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</a:t>
            </a:r>
            <a:endParaRPr lang="ko-KR" altLang="ko-KR" sz="4400" dirty="0">
              <a:solidFill>
                <a:srgbClr val="3B4540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서비스 개요</a:t>
            </a:r>
            <a:endParaRPr lang="en-US" sz="44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F3E8"/>
          </a:solidFill>
          <a:ln w="7620">
            <a:solidFill>
              <a:srgbClr val="CED9CE"/>
            </a:solidFill>
            <a:prstDash val="solid"/>
          </a:ln>
          <a:effectLst>
            <a:outerShdw dist="20320" dir="2700000" algn="bl" rotWithShape="0">
              <a:srgbClr val="CED9CE">
                <a:alpha val="10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맞춤형 아파트 추천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3868103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희망 지역과 예산 기반</a:t>
            </a:r>
            <a:endParaRPr lang="en-US" sz="17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F3E8"/>
          </a:solidFill>
          <a:ln w="7620">
            <a:solidFill>
              <a:srgbClr val="CED9CE"/>
            </a:solidFill>
            <a:prstDash val="solid"/>
          </a:ln>
          <a:effectLst>
            <a:outerShdw dist="20320" dir="2700000" algn="bl" rotWithShape="0">
              <a:srgbClr val="CED9CE">
                <a:alpha val="10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실거래가 데이터 활용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공공데이터포털의 정확한 정보 제공</a:t>
            </a:r>
            <a:endParaRPr lang="en-US" sz="17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F3E8"/>
          </a:solidFill>
          <a:ln w="7620">
            <a:solidFill>
              <a:srgbClr val="CED9CE"/>
            </a:solidFill>
            <a:prstDash val="solid"/>
          </a:ln>
          <a:effectLst>
            <a:outerShdw dist="20320" dir="2700000" algn="bl" rotWithShape="0">
              <a:srgbClr val="CED9CE">
                <a:alpha val="10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최적의 매물 리스트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사용자 맞춤형 제안</a:t>
            </a:r>
            <a:endParaRPr lang="en-US" sz="17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사용자</a:t>
            </a:r>
            <a:endParaRPr 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지역 필터, 로그인, 관심 매물, AI 챗봇 문의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View.js 프론트엔드</a:t>
            </a:r>
            <a:endParaRPr 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사용자 입력 처리, 지도 표시, 챗봇 인터페이스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Spring Boot 백엔드</a:t>
            </a:r>
            <a:endParaRPr 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요청 처리, 인증, 추천 로직, 스케줄러 실행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MyBatis + MySQL</a:t>
            </a:r>
            <a:endParaRPr 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아파트/사용자 데이터 저장, 매물 필터링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359187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Spring AI + OpenAI API = 챗봇</a:t>
            </a:r>
            <a:endParaRPr 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네이버 부동산/뉴스 API DB 업데이트, ChatGPT 활용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65889" y="13062"/>
            <a:ext cx="4630644" cy="134647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4950"/>
              </a:lnSpc>
            </a:pPr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서비스</a:t>
            </a:r>
            <a:r>
              <a:rPr lang="en-US" altLang="ko-KR" sz="44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 </a:t>
            </a:r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흐름도</a:t>
            </a:r>
            <a:endParaRPr lang="en-US" altLang="ko-KR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2645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사용자 진입 및 인증</a:t>
            </a:r>
            <a:endParaRPr 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265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서비스 접속 및 로그인 상태 확인</a:t>
            </a:r>
            <a:endParaRPr 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6687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회원가입/로그인 (이메일, 비밀번호)</a:t>
            </a:r>
            <a:endParaRPr 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110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Pinia 상태 관리 및 JWT 토큰 기반 인증 시스템 적용</a:t>
            </a:r>
            <a:endParaRPr 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2645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메인 기능 분기</a:t>
            </a:r>
            <a:endParaRPr 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32265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지도 기반 매물 탐색: 위치, 가격대, 면적 등 다양한 필터 지원</a:t>
            </a:r>
            <a:endParaRPr 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36687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AI 챗봇 상담: 실시간 문의 응대 및 맞춤형 매물 추천</a:t>
            </a:r>
            <a:endParaRPr 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110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추천 매물 확인: 역세권, 신혼 매물 카테고리로 추천</a:t>
            </a:r>
            <a:endParaRPr 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45531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커뮤니티 참여: 사용자 간 정보 공유 및 질문 답변</a:t>
            </a:r>
            <a:endParaRPr 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49953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마이페이지 관리: 관심 매물 저장, 내 정보 수정, 문의 내역 확인</a:t>
            </a:r>
            <a:endParaRPr 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65889" y="13062"/>
            <a:ext cx="4630644" cy="134647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550"/>
              </a:lnSpc>
            </a:pPr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주요</a:t>
            </a:r>
            <a:r>
              <a:rPr lang="en-US" altLang="ko-KR" sz="44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 </a:t>
            </a:r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기능</a:t>
            </a:r>
            <a:r>
              <a:rPr lang="en-US" altLang="ko-KR" sz="44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 </a:t>
            </a:r>
            <a:r>
              <a:rPr lang="en-US" altLang="ko-KR" sz="4400" b="1" dirty="0" err="1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흐름</a:t>
            </a:r>
            <a:endParaRPr lang="en-US" altLang="ko-KR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-3307495" y="0"/>
            <a:ext cx="15245495" cy="8447314"/>
            <a:chOff x="-3320970" y="0"/>
            <a:chExt cx="14852570" cy="8229600"/>
          </a:xfrm>
        </p:grpSpPr>
        <p:sp>
          <p:nvSpPr>
            <p:cNvPr id="19" name="직사각형 18"/>
            <p:cNvSpPr/>
            <p:nvPr/>
          </p:nvSpPr>
          <p:spPr>
            <a:xfrm>
              <a:off x="-3320970" y="0"/>
              <a:ext cx="14630400" cy="82296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3841525" y="514577"/>
              <a:ext cx="8204650" cy="7175500"/>
            </a:xfrm>
            <a:prstGeom prst="rect">
              <a:avLst/>
            </a:prstGeom>
            <a:gradFill>
              <a:gsLst>
                <a:gs pos="100000">
                  <a:srgbClr val="FAFFFA">
                    <a:alpha val="0"/>
                  </a:srgbClr>
                </a:gs>
                <a:gs pos="0">
                  <a:srgbClr val="FAFFFA"/>
                </a:gs>
                <a:gs pos="58000">
                  <a:srgbClr val="FAFFF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" name="Text 0"/>
          <p:cNvSpPr/>
          <p:nvPr/>
        </p:nvSpPr>
        <p:spPr>
          <a:xfrm>
            <a:off x="6280190" y="17237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지도 기반 매물 탐색</a:t>
            </a:r>
            <a:endParaRPr 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772727"/>
            <a:ext cx="3664863" cy="2184083"/>
          </a:xfrm>
          <a:prstGeom prst="roundRect">
            <a:avLst>
              <a:gd name="adj" fmla="val 15578"/>
            </a:avLst>
          </a:prstGeom>
          <a:solidFill>
            <a:srgbClr val="E8F3E8"/>
          </a:solidFill>
          <a:ln w="7620">
            <a:solidFill>
              <a:srgbClr val="CED9CE"/>
            </a:solidFill>
            <a:prstDash val="solid"/>
          </a:ln>
          <a:effectLst>
            <a:outerShdw dist="20320" dir="2700000" algn="bl" rotWithShape="0">
              <a:srgbClr val="CED9CE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3007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매물 검색 프로세스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349758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지역 선택, 아파트 이름 입력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399657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현재 위치, 마커 표시, 필터링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67" y="2772727"/>
            <a:ext cx="3664863" cy="2184083"/>
          </a:xfrm>
          <a:prstGeom prst="roundRect">
            <a:avLst>
              <a:gd name="adj" fmla="val 15578"/>
            </a:avLst>
          </a:prstGeom>
          <a:solidFill>
            <a:srgbClr val="E8F3E8"/>
          </a:solidFill>
          <a:ln w="7620">
            <a:solidFill>
              <a:srgbClr val="CED9CE"/>
            </a:solidFill>
            <a:prstDash val="solid"/>
          </a:ln>
          <a:effectLst>
            <a:outerShdw dist="20320" dir="2700000" algn="bl" rotWithShape="0">
              <a:srgbClr val="CED9CE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406301" y="3007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매물 상세 정보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06301" y="349758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마커 클릭, 사이드바 열림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06301" y="39965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기본 정보, 거래 내역 그래프,학군 정보 표시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183624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E8F3E8"/>
          </a:solidFill>
          <a:ln w="7620">
            <a:solidFill>
              <a:srgbClr val="CED9CE"/>
            </a:solidFill>
            <a:prstDash val="solid"/>
          </a:ln>
          <a:effectLst>
            <a:outerShdw dist="20320" dir="2700000" algn="bl" rotWithShape="0">
              <a:srgbClr val="CED9CE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514624" y="541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사용자 인터랙션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514624" y="590847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즐겨찾기, 챗봇 문의, 커뮤니티, 추천매물, 마이페이지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228600"/>
            <a:ext cx="685800" cy="6858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-6449932" y="-30841"/>
            <a:ext cx="16290247" cy="8521701"/>
            <a:chOff x="-7693898" y="-12262"/>
            <a:chExt cx="16014313" cy="8241864"/>
          </a:xfrm>
        </p:grpSpPr>
        <p:sp>
          <p:nvSpPr>
            <p:cNvPr id="23" name="직사각형 22"/>
            <p:cNvSpPr/>
            <p:nvPr/>
          </p:nvSpPr>
          <p:spPr>
            <a:xfrm>
              <a:off x="-7693898" y="2"/>
              <a:ext cx="14630400" cy="82296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2649033" y="2521006"/>
              <a:ext cx="8204650" cy="3138114"/>
            </a:xfrm>
            <a:prstGeom prst="rect">
              <a:avLst/>
            </a:prstGeom>
            <a:gradFill>
              <a:gsLst>
                <a:gs pos="100000">
                  <a:srgbClr val="FAFFFA">
                    <a:alpha val="0"/>
                  </a:srgbClr>
                </a:gs>
                <a:gs pos="0">
                  <a:srgbClr val="FAFFFA"/>
                </a:gs>
                <a:gs pos="58000">
                  <a:srgbClr val="FAFFF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" name="Text 0"/>
          <p:cNvSpPr/>
          <p:nvPr/>
        </p:nvSpPr>
        <p:spPr>
          <a:xfrm>
            <a:off x="7368756" y="23245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AI 챗봇 상담</a:t>
            </a:r>
            <a:endParaRPr 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756" y="337351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8756" y="416730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대화 처리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7368756" y="465772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질문 입력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368756" y="509992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의도 분석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7368756" y="554212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유형별 분기 처리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059" y="337351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82059" y="416730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시장 정보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982059" y="465772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최신 데이터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982059" y="509992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트렌드 분석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982059" y="554212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동향 정보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5361" y="3373517"/>
            <a:ext cx="566976" cy="56697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595361" y="416730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 Bold" pitchFamily="34" charset="-120"/>
              </a:rPr>
              <a:t>시장 정보</a:t>
            </a:r>
            <a:endParaRPr lang="en-US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2595361" y="465772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최신 데이터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2595361" y="509992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트렌드 분석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2595361" y="554212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Inter" pitchFamily="34" charset="-120"/>
              </a:rPr>
              <a:t>동향 정보</a:t>
            </a:r>
            <a:endParaRPr 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538</Words>
  <Application>Microsoft Office PowerPoint</Application>
  <PresentationFormat>사용자 지정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Inter</vt:lpstr>
      <vt:lpstr>메이플스토리</vt:lpstr>
      <vt:lpstr>맑은 고딕</vt:lpstr>
      <vt:lpstr>Inter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ZIPKOK 발표자료</dc:title>
  <dc:subject>PptxGenJS Presentation</dc:subject>
  <dc:creator>김민규</dc:creator>
  <cp:lastModifiedBy>SSAFY</cp:lastModifiedBy>
  <cp:revision>15</cp:revision>
  <dcterms:created xsi:type="dcterms:W3CDTF">2025-05-27T03:13:43Z</dcterms:created>
  <dcterms:modified xsi:type="dcterms:W3CDTF">2025-05-27T05:36:24Z</dcterms:modified>
</cp:coreProperties>
</file>